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SemiBold"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56" d="100"/>
          <a:sy n="56" d="100"/>
        </p:scale>
        <p:origin x="93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7954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32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5765705e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5765705e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30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5765705e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5765705e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96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5b475fdba_3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5b475fdba_3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82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5765705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5765705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54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5765705e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5765705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60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5765705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5765705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54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5765705e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5765705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00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5765705e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5765705e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65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5765705e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5765705e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Lexi</a:t>
            </a:r>
            <a:endParaRPr/>
          </a:p>
        </p:txBody>
      </p:sp>
    </p:spTree>
    <p:extLst>
      <p:ext uri="{BB962C8B-B14F-4D97-AF65-F5344CB8AC3E}">
        <p14:creationId xmlns:p14="http://schemas.microsoft.com/office/powerpoint/2010/main" val="264854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765705e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765705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Lexi</a:t>
            </a:r>
            <a:endParaRPr/>
          </a:p>
        </p:txBody>
      </p:sp>
    </p:spTree>
    <p:extLst>
      <p:ext uri="{BB962C8B-B14F-4D97-AF65-F5344CB8AC3E}">
        <p14:creationId xmlns:p14="http://schemas.microsoft.com/office/powerpoint/2010/main" val="378808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622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a:p>
            <a:pPr marL="0" lvl="0" indent="457200" algn="ctr" rtl="0">
              <a:spcBef>
                <a:spcPts val="0"/>
              </a:spcBef>
              <a:spcAft>
                <a:spcPts val="0"/>
              </a:spcAft>
              <a:buClr>
                <a:schemeClr val="dk1"/>
              </a:buClr>
              <a:buSzPts val="990"/>
              <a:buFont typeface="Arial"/>
              <a:buNone/>
            </a:pPr>
            <a:r>
              <a:rPr lang="en">
                <a:solidFill>
                  <a:schemeClr val="lt1"/>
                </a:solidFill>
                <a:latin typeface="Oswald SemiBold"/>
                <a:ea typeface="Oswald SemiBold"/>
                <a:cs typeface="Oswald SemiBold"/>
                <a:sym typeface="Oswald SemiBold"/>
              </a:rPr>
              <a:t>Our Student Council Year  </a:t>
            </a:r>
            <a:endParaRPr>
              <a:solidFill>
                <a:schemeClr val="lt1"/>
              </a:solidFill>
              <a:latin typeface="Oswald SemiBold"/>
              <a:ea typeface="Oswald SemiBold"/>
              <a:cs typeface="Oswald SemiBold"/>
              <a:sym typeface="Oswald SemiBold"/>
            </a:endParaRPr>
          </a:p>
          <a:p>
            <a:pPr marL="0" lvl="0" indent="0" algn="ctr" rtl="0">
              <a:spcBef>
                <a:spcPts val="0"/>
              </a:spcBef>
              <a:spcAft>
                <a:spcPts val="0"/>
              </a:spcAft>
              <a:buNone/>
            </a:pPr>
            <a:endParaRPr>
              <a:latin typeface="Oswald SemiBold"/>
              <a:ea typeface="Oswald SemiBold"/>
              <a:cs typeface="Oswald SemiBold"/>
              <a:sym typeface="Oswald SemiBold"/>
            </a:endParaRPr>
          </a:p>
        </p:txBody>
      </p:sp>
      <p:sp>
        <p:nvSpPr>
          <p:cNvPr id="55" name="Google Shape;55;p13"/>
          <p:cNvSpPr txBox="1">
            <a:spLocks noGrp="1"/>
          </p:cNvSpPr>
          <p:nvPr>
            <p:ph type="subTitle" idx="1"/>
          </p:nvPr>
        </p:nvSpPr>
        <p:spPr>
          <a:xfrm>
            <a:off x="219850" y="211487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358"/>
              <a:buNone/>
            </a:pPr>
            <a:r>
              <a:rPr lang="en" sz="1710">
                <a:solidFill>
                  <a:schemeClr val="lt1"/>
                </a:solidFill>
                <a:latin typeface="Oswald SemiBold"/>
                <a:ea typeface="Oswald SemiBold"/>
                <a:cs typeface="Oswald SemiBold"/>
                <a:sym typeface="Oswald SemiBold"/>
              </a:rPr>
              <a:t>By: The Student Council</a:t>
            </a:r>
            <a:endParaRPr sz="1710">
              <a:solidFill>
                <a:schemeClr val="lt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r>
              <a:rPr lang="en" sz="1710">
                <a:solidFill>
                  <a:schemeClr val="lt1"/>
                </a:solidFill>
                <a:latin typeface="Oswald SemiBold"/>
                <a:ea typeface="Oswald SemiBold"/>
                <a:cs typeface="Oswald SemiBold"/>
                <a:sym typeface="Oswald SemiBold"/>
              </a:rPr>
              <a:t>Adelyn Isajiw - President </a:t>
            </a:r>
            <a:endParaRPr sz="1710">
              <a:solidFill>
                <a:schemeClr val="lt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r>
              <a:rPr lang="en" sz="1710">
                <a:solidFill>
                  <a:schemeClr val="lt1"/>
                </a:solidFill>
                <a:latin typeface="Oswald SemiBold"/>
                <a:ea typeface="Oswald SemiBold"/>
                <a:cs typeface="Oswald SemiBold"/>
                <a:sym typeface="Oswald SemiBold"/>
              </a:rPr>
              <a:t>Alexis Pellak - Vice President</a:t>
            </a:r>
            <a:endParaRPr sz="1710">
              <a:solidFill>
                <a:schemeClr val="lt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r>
              <a:rPr lang="en" sz="1710">
                <a:solidFill>
                  <a:schemeClr val="lt1"/>
                </a:solidFill>
                <a:latin typeface="Oswald SemiBold"/>
                <a:ea typeface="Oswald SemiBold"/>
                <a:cs typeface="Oswald SemiBold"/>
                <a:sym typeface="Oswald SemiBold"/>
              </a:rPr>
              <a:t>Carter Berardoni - Treasurer </a:t>
            </a:r>
            <a:endParaRPr sz="1710">
              <a:solidFill>
                <a:schemeClr val="lt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r>
              <a:rPr lang="en" sz="1710">
                <a:solidFill>
                  <a:schemeClr val="lt1"/>
                </a:solidFill>
                <a:latin typeface="Oswald SemiBold"/>
                <a:ea typeface="Oswald SemiBold"/>
                <a:cs typeface="Oswald SemiBold"/>
                <a:sym typeface="Oswald SemiBold"/>
              </a:rPr>
              <a:t>AnnaBelle Bartley - Secretary</a:t>
            </a:r>
            <a:endParaRPr sz="1710">
              <a:solidFill>
                <a:schemeClr val="lt1"/>
              </a:solidFill>
              <a:latin typeface="Oswald SemiBold"/>
              <a:ea typeface="Oswald SemiBold"/>
              <a:cs typeface="Oswald SemiBold"/>
              <a:sym typeface="Oswald SemiBold"/>
            </a:endParaRPr>
          </a:p>
          <a:p>
            <a:pPr marL="0" lvl="0" indent="0" algn="ctr" rtl="0">
              <a:lnSpc>
                <a:spcPct val="80000"/>
              </a:lnSpc>
              <a:spcBef>
                <a:spcPts val="0"/>
              </a:spcBef>
              <a:spcAft>
                <a:spcPts val="0"/>
              </a:spcAft>
              <a:buSzPts val="358"/>
              <a:buNone/>
            </a:pPr>
            <a:endParaRPr sz="1710">
              <a:solidFill>
                <a:schemeClr val="dk1"/>
              </a:solidFill>
              <a:latin typeface="Oswald SemiBold"/>
              <a:ea typeface="Oswald SemiBold"/>
              <a:cs typeface="Oswald SemiBold"/>
              <a:sym typeface="Oswald SemiBold"/>
            </a:endParaRPr>
          </a:p>
        </p:txBody>
      </p:sp>
      <p:pic>
        <p:nvPicPr>
          <p:cNvPr id="56" name="Google Shape;56;p13"/>
          <p:cNvPicPr preferRelativeResize="0"/>
          <p:nvPr/>
        </p:nvPicPr>
        <p:blipFill>
          <a:blip r:embed="rId3">
            <a:alphaModFix/>
          </a:blip>
          <a:stretch>
            <a:fillRect/>
          </a:stretch>
        </p:blipFill>
        <p:spPr>
          <a:xfrm>
            <a:off x="138513" y="2646500"/>
            <a:ext cx="1876425" cy="2438400"/>
          </a:xfrm>
          <a:prstGeom prst="rect">
            <a:avLst/>
          </a:prstGeom>
          <a:noFill/>
          <a:ln>
            <a:noFill/>
          </a:ln>
        </p:spPr>
      </p:pic>
      <p:pic>
        <p:nvPicPr>
          <p:cNvPr id="57" name="Google Shape;57;p13"/>
          <p:cNvPicPr preferRelativeResize="0"/>
          <p:nvPr/>
        </p:nvPicPr>
        <p:blipFill>
          <a:blip r:embed="rId3">
            <a:alphaModFix/>
          </a:blip>
          <a:stretch>
            <a:fillRect/>
          </a:stretch>
        </p:blipFill>
        <p:spPr>
          <a:xfrm>
            <a:off x="7179538" y="2646500"/>
            <a:ext cx="1876425" cy="243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3200400" lvl="0" indent="0" algn="l" rtl="0">
              <a:spcBef>
                <a:spcPts val="0"/>
              </a:spcBef>
              <a:spcAft>
                <a:spcPts val="0"/>
              </a:spcAft>
              <a:buNone/>
            </a:pPr>
            <a:r>
              <a:rPr lang="en" u="sng">
                <a:solidFill>
                  <a:schemeClr val="lt1"/>
                </a:solidFill>
                <a:latin typeface="Oswald SemiBold"/>
                <a:ea typeface="Oswald SemiBold"/>
                <a:cs typeface="Oswald SemiBold"/>
                <a:sym typeface="Oswald SemiBold"/>
              </a:rPr>
              <a:t>Fundraisers</a:t>
            </a:r>
            <a:endParaRPr u="sng">
              <a:solidFill>
                <a:schemeClr val="lt1"/>
              </a:solidFill>
              <a:latin typeface="Oswald SemiBold"/>
              <a:ea typeface="Oswald SemiBold"/>
              <a:cs typeface="Oswald SemiBold"/>
              <a:sym typeface="Oswald SemiBold"/>
            </a:endParaRPr>
          </a:p>
        </p:txBody>
      </p:sp>
      <p:sp>
        <p:nvSpPr>
          <p:cNvPr id="121" name="Google Shape;12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3287">
                <a:solidFill>
                  <a:schemeClr val="lt1"/>
                </a:solidFill>
                <a:latin typeface="Oswald SemiBold"/>
                <a:ea typeface="Oswald SemiBold"/>
                <a:cs typeface="Oswald SemiBold"/>
                <a:sym typeface="Oswald SemiBold"/>
              </a:rPr>
              <a:t>Due to fact that we are spending a lot of the budget, we have been working on fundraiser ideas to earn back what we have spent. We would like to have a raffle table at some of your events. We would like to let you do your own festivals and events while still taking part in it all.  Just having a table to run would be a huge help to us to replenish the budget. That way, we can make sure the student council next year can do as much to help Manoa and the community as much as we did. We’ll be in touch about some future opportunities. </a:t>
            </a:r>
            <a:endParaRPr sz="3287">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r>
              <a:rPr lang="en">
                <a:solidFill>
                  <a:schemeClr val="lt1"/>
                </a:solidFill>
                <a:latin typeface="Oswald SemiBold"/>
                <a:ea typeface="Oswald SemiBold"/>
                <a:cs typeface="Oswald SemiBold"/>
                <a:sym typeface="Oswald SemiBold"/>
              </a:rPr>
              <a:t>  </a:t>
            </a:r>
            <a:endParaRPr>
              <a:solidFill>
                <a:schemeClr val="lt1"/>
              </a:solidFill>
              <a:latin typeface="Oswald SemiBold"/>
              <a:ea typeface="Oswald SemiBold"/>
              <a:cs typeface="Oswald SemiBold"/>
              <a:sym typeface="Oswald SemiBold"/>
            </a:endParaRPr>
          </a:p>
          <a:p>
            <a:pPr marL="45720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45720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45720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1200"/>
              </a:spcAft>
              <a:buNone/>
            </a:pPr>
            <a:endParaRPr>
              <a:solidFill>
                <a:schemeClr val="lt1"/>
              </a:solidFill>
              <a:latin typeface="Oswald SemiBold"/>
              <a:ea typeface="Oswald SemiBold"/>
              <a:cs typeface="Oswald SemiBold"/>
              <a:sym typeface="Oswald SemiBold"/>
            </a:endParaRPr>
          </a:p>
        </p:txBody>
      </p:sp>
      <p:pic>
        <p:nvPicPr>
          <p:cNvPr id="122" name="Google Shape;122;p22"/>
          <p:cNvPicPr preferRelativeResize="0"/>
          <p:nvPr/>
        </p:nvPicPr>
        <p:blipFill>
          <a:blip r:embed="rId3">
            <a:alphaModFix/>
          </a:blip>
          <a:stretch>
            <a:fillRect/>
          </a:stretch>
        </p:blipFill>
        <p:spPr>
          <a:xfrm>
            <a:off x="6775475" y="2774975"/>
            <a:ext cx="2368526" cy="2368525"/>
          </a:xfrm>
          <a:prstGeom prst="rect">
            <a:avLst/>
          </a:prstGeom>
          <a:noFill/>
          <a:ln>
            <a:noFill/>
          </a:ln>
        </p:spPr>
      </p:pic>
      <p:sp>
        <p:nvSpPr>
          <p:cNvPr id="123" name="Google Shape;123;p22"/>
          <p:cNvSpPr txBox="1"/>
          <p:nvPr/>
        </p:nvSpPr>
        <p:spPr>
          <a:xfrm>
            <a:off x="268650" y="4491200"/>
            <a:ext cx="1447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Oswald SemiBold"/>
                <a:ea typeface="Oswald SemiBold"/>
                <a:cs typeface="Oswald SemiBold"/>
                <a:sym typeface="Oswald SemiBold"/>
              </a:rPr>
              <a:t>CB</a:t>
            </a:r>
            <a:endParaRPr sz="1000">
              <a:solidFill>
                <a:schemeClr val="lt1"/>
              </a:solidFill>
              <a:latin typeface="Oswald SemiBold"/>
              <a:ea typeface="Oswald SemiBold"/>
              <a:cs typeface="Oswald SemiBold"/>
              <a:sym typeface="Oswald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3200400" lvl="0" indent="0" algn="l" rtl="0">
              <a:spcBef>
                <a:spcPts val="0"/>
              </a:spcBef>
              <a:spcAft>
                <a:spcPts val="0"/>
              </a:spcAft>
              <a:buNone/>
            </a:pPr>
            <a:r>
              <a:rPr lang="en" u="sng">
                <a:solidFill>
                  <a:schemeClr val="lt1"/>
                </a:solidFill>
                <a:latin typeface="Oswald SemiBold"/>
                <a:ea typeface="Oswald SemiBold"/>
                <a:cs typeface="Oswald SemiBold"/>
                <a:sym typeface="Oswald SemiBold"/>
              </a:rPr>
              <a:t>Thank You</a:t>
            </a:r>
            <a:endParaRPr u="sng">
              <a:solidFill>
                <a:schemeClr val="lt1"/>
              </a:solidFill>
              <a:latin typeface="Oswald SemiBold"/>
              <a:ea typeface="Oswald SemiBold"/>
              <a:cs typeface="Oswald SemiBold"/>
              <a:sym typeface="Oswald SemiBold"/>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lt1"/>
                </a:solidFill>
                <a:latin typeface="Oswald SemiBold"/>
                <a:ea typeface="Oswald SemiBold"/>
                <a:cs typeface="Oswald SemiBold"/>
                <a:sym typeface="Oswald SemiBold"/>
              </a:rPr>
              <a:t>Thank you PTO for all the support you have provided to the Student Council so far this year. Specifically, your funding of the recess equipment was very appreciated! We would be interested in working with you more before the end of the year!  Thanks!</a:t>
            </a:r>
            <a:endParaRPr>
              <a:solidFill>
                <a:schemeClr val="lt1"/>
              </a:solidFill>
              <a:latin typeface="Oswald SemiBold"/>
              <a:ea typeface="Oswald SemiBold"/>
              <a:cs typeface="Oswald SemiBold"/>
              <a:sym typeface="Oswald SemiBold"/>
            </a:endParaRPr>
          </a:p>
        </p:txBody>
      </p:sp>
      <p:pic>
        <p:nvPicPr>
          <p:cNvPr id="130" name="Google Shape;130;p23"/>
          <p:cNvPicPr preferRelativeResize="0"/>
          <p:nvPr/>
        </p:nvPicPr>
        <p:blipFill>
          <a:blip r:embed="rId3">
            <a:alphaModFix/>
          </a:blip>
          <a:stretch>
            <a:fillRect/>
          </a:stretch>
        </p:blipFill>
        <p:spPr>
          <a:xfrm>
            <a:off x="5667775" y="1898400"/>
            <a:ext cx="3326525" cy="332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78925" y="445025"/>
            <a:ext cx="8520600" cy="572700"/>
          </a:xfrm>
          <a:prstGeom prst="rect">
            <a:avLst/>
          </a:prstGeom>
        </p:spPr>
        <p:txBody>
          <a:bodyPr spcFirstLastPara="1" wrap="square" lIns="91425" tIns="91425" rIns="91425" bIns="91425" anchor="t" anchorCtr="0">
            <a:normAutofit fontScale="90000"/>
          </a:bodyPr>
          <a:lstStyle/>
          <a:p>
            <a:pPr marL="2286000" lvl="0" indent="457200" algn="l" rtl="0">
              <a:spcBef>
                <a:spcPts val="0"/>
              </a:spcBef>
              <a:spcAft>
                <a:spcPts val="0"/>
              </a:spcAft>
              <a:buNone/>
            </a:pPr>
            <a:r>
              <a:rPr lang="en" u="sng">
                <a:solidFill>
                  <a:schemeClr val="lt1"/>
                </a:solidFill>
                <a:latin typeface="Oswald SemiBold"/>
                <a:ea typeface="Oswald SemiBold"/>
                <a:cs typeface="Oswald SemiBold"/>
                <a:sym typeface="Oswald SemiBold"/>
              </a:rPr>
              <a:t>Our Vision Statement</a:t>
            </a:r>
            <a:endParaRPr u="sng">
              <a:solidFill>
                <a:schemeClr val="lt1"/>
              </a:solidFill>
              <a:latin typeface="Oswald SemiBold"/>
              <a:ea typeface="Oswald SemiBold"/>
              <a:cs typeface="Oswald SemiBold"/>
              <a:sym typeface="Oswald SemiBold"/>
            </a:endParaRPr>
          </a:p>
        </p:txBody>
      </p:sp>
      <p:sp>
        <p:nvSpPr>
          <p:cNvPr id="63" name="Google Shape;63;p14"/>
          <p:cNvSpPr txBox="1">
            <a:spLocks noGrp="1"/>
          </p:cNvSpPr>
          <p:nvPr>
            <p:ph type="body" idx="1"/>
          </p:nvPr>
        </p:nvSpPr>
        <p:spPr>
          <a:xfrm>
            <a:off x="311700" y="1017725"/>
            <a:ext cx="8520600" cy="3648600"/>
          </a:xfrm>
          <a:prstGeom prst="rect">
            <a:avLst/>
          </a:prstGeom>
        </p:spPr>
        <p:txBody>
          <a:bodyPr spcFirstLastPara="1" wrap="square" lIns="91425" tIns="91425" rIns="91425" bIns="91425" anchor="t" anchorCtr="0">
            <a:normAutofit lnSpcReduction="10000"/>
          </a:bodyPr>
          <a:lstStyle/>
          <a:p>
            <a:pPr marL="0" lvl="0" indent="0" algn="just" rtl="0">
              <a:lnSpc>
                <a:spcPct val="115000"/>
              </a:lnSpc>
              <a:spcBef>
                <a:spcPts val="0"/>
              </a:spcBef>
              <a:spcAft>
                <a:spcPts val="0"/>
              </a:spcAft>
              <a:buNone/>
            </a:pPr>
            <a:r>
              <a:rPr lang="en" sz="2000" dirty="0">
                <a:solidFill>
                  <a:schemeClr val="lt1"/>
                </a:solidFill>
                <a:latin typeface="Oswald SemiBold"/>
                <a:ea typeface="Oswald SemiBold"/>
                <a:cs typeface="Oswald SemiBold"/>
                <a:sym typeface="Oswald SemiBold"/>
              </a:rPr>
              <a:t>Our student council is here to make every Manoa scholar feel like they belong and make them feel appreciated. We want to make sure they are encouraged </a:t>
            </a:r>
            <a:r>
              <a:rPr lang="en" sz="1300" dirty="0">
                <a:solidFill>
                  <a:schemeClr val="lt1"/>
                </a:solidFill>
                <a:latin typeface="Oswald SemiBold"/>
                <a:ea typeface="Oswald SemiBold"/>
                <a:cs typeface="Oswald SemiBold"/>
                <a:sym typeface="Oswald SemiBold"/>
              </a:rPr>
              <a:t> </a:t>
            </a:r>
            <a:r>
              <a:rPr lang="en" sz="2000" dirty="0">
                <a:solidFill>
                  <a:schemeClr val="lt1"/>
                </a:solidFill>
                <a:latin typeface="Oswald SemiBold"/>
                <a:ea typeface="Oswald SemiBold"/>
                <a:cs typeface="Oswald SemiBold"/>
                <a:sym typeface="Oswald SemiBold"/>
              </a:rPr>
              <a:t>to be their best selves so that they are able to have a great year. As student council, we are trying our best to make every scholar’s voice count. We want to not only make an impact in our school, but also in our community.</a:t>
            </a:r>
            <a:endParaRPr sz="2000" dirty="0">
              <a:solidFill>
                <a:schemeClr val="lt1"/>
              </a:solidFill>
              <a:latin typeface="Oswald SemiBold"/>
              <a:ea typeface="Oswald SemiBold"/>
              <a:cs typeface="Oswald SemiBold"/>
              <a:sym typeface="Oswald SemiBold"/>
            </a:endParaRPr>
          </a:p>
          <a:p>
            <a:pPr marL="0" lvl="0" indent="0" algn="l" rtl="0">
              <a:lnSpc>
                <a:spcPct val="115000"/>
              </a:lnSpc>
              <a:spcBef>
                <a:spcPts val="1200"/>
              </a:spcBef>
              <a:spcAft>
                <a:spcPts val="0"/>
              </a:spcAft>
              <a:buNone/>
            </a:pPr>
            <a:endParaRPr dirty="0">
              <a:solidFill>
                <a:schemeClr val="lt1"/>
              </a:solidFill>
              <a:latin typeface="Oswald SemiBold"/>
              <a:ea typeface="Oswald SemiBold"/>
              <a:cs typeface="Oswald SemiBold"/>
              <a:sym typeface="Oswald SemiBold"/>
            </a:endParaRPr>
          </a:p>
          <a:p>
            <a:pPr marL="0" lvl="0" indent="0" algn="l" rtl="0">
              <a:lnSpc>
                <a:spcPct val="115000"/>
              </a:lnSpc>
              <a:spcBef>
                <a:spcPts val="1200"/>
              </a:spcBef>
              <a:spcAft>
                <a:spcPts val="0"/>
              </a:spcAft>
              <a:buNone/>
            </a:pPr>
            <a:endParaRPr dirty="0">
              <a:solidFill>
                <a:schemeClr val="lt1"/>
              </a:solidFill>
              <a:latin typeface="Oswald SemiBold"/>
              <a:ea typeface="Oswald SemiBold"/>
              <a:cs typeface="Oswald SemiBold"/>
              <a:sym typeface="Oswald SemiBold"/>
            </a:endParaRPr>
          </a:p>
          <a:p>
            <a:pPr marL="0" lvl="0" indent="0" algn="l" rtl="0">
              <a:lnSpc>
                <a:spcPct val="115000"/>
              </a:lnSpc>
              <a:spcBef>
                <a:spcPts val="1200"/>
              </a:spcBef>
              <a:spcAft>
                <a:spcPts val="0"/>
              </a:spcAft>
              <a:buNone/>
            </a:pPr>
            <a:endParaRPr dirty="0">
              <a:solidFill>
                <a:schemeClr val="lt1"/>
              </a:solidFill>
              <a:latin typeface="Oswald SemiBold"/>
              <a:ea typeface="Oswald SemiBold"/>
              <a:cs typeface="Oswald SemiBold"/>
              <a:sym typeface="Oswald SemiBold"/>
            </a:endParaRPr>
          </a:p>
          <a:p>
            <a:pPr marL="0" lvl="0" indent="0" algn="l" rtl="0">
              <a:lnSpc>
                <a:spcPct val="115000"/>
              </a:lnSpc>
              <a:spcBef>
                <a:spcPts val="1200"/>
              </a:spcBef>
              <a:spcAft>
                <a:spcPts val="1200"/>
              </a:spcAft>
              <a:buNone/>
            </a:pPr>
            <a:r>
              <a:rPr lang="en" sz="1200" dirty="0">
                <a:solidFill>
                  <a:schemeClr val="lt1"/>
                </a:solidFill>
                <a:latin typeface="Oswald SemiBold"/>
                <a:ea typeface="Oswald SemiBold"/>
                <a:cs typeface="Oswald SemiBold"/>
                <a:sym typeface="Oswald SemiBold"/>
              </a:rPr>
              <a:t>AI</a:t>
            </a:r>
            <a:endParaRPr sz="1200" dirty="0">
              <a:solidFill>
                <a:schemeClr val="lt1"/>
              </a:solidFill>
              <a:latin typeface="Oswald SemiBold"/>
              <a:ea typeface="Oswald SemiBold"/>
              <a:cs typeface="Oswald SemiBold"/>
              <a:sym typeface="Oswald SemiBold"/>
            </a:endParaRPr>
          </a:p>
        </p:txBody>
      </p:sp>
      <p:pic>
        <p:nvPicPr>
          <p:cNvPr id="64" name="Google Shape;64;p14"/>
          <p:cNvPicPr preferRelativeResize="0"/>
          <p:nvPr/>
        </p:nvPicPr>
        <p:blipFill rotWithShape="1">
          <a:blip r:embed="rId3">
            <a:alphaModFix/>
          </a:blip>
          <a:srcRect/>
          <a:stretch/>
        </p:blipFill>
        <p:spPr>
          <a:xfrm>
            <a:off x="1401413" y="2821025"/>
            <a:ext cx="6341175" cy="2113725"/>
          </a:xfrm>
          <a:prstGeom prst="rect">
            <a:avLst/>
          </a:prstGeom>
          <a:noFill/>
          <a:ln w="76200" cap="flat" cmpd="sng">
            <a:solidFill>
              <a:schemeClr val="dk1"/>
            </a:solidFill>
            <a:prstDash val="solid"/>
            <a:round/>
            <a:headEnd type="none" w="sm" len="sm"/>
            <a:tailEnd type="none" w="sm" len="sm"/>
          </a:ln>
        </p:spPr>
      </p:pic>
      <p:sp>
        <p:nvSpPr>
          <p:cNvPr id="65" name="Google Shape;65;p14"/>
          <p:cNvSpPr txBox="1"/>
          <p:nvPr/>
        </p:nvSpPr>
        <p:spPr>
          <a:xfrm>
            <a:off x="3295250" y="2821025"/>
            <a:ext cx="70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2743200" lvl="0" indent="457200" algn="l" rtl="0">
              <a:spcBef>
                <a:spcPts val="0"/>
              </a:spcBef>
              <a:spcAft>
                <a:spcPts val="0"/>
              </a:spcAft>
              <a:buNone/>
            </a:pPr>
            <a:r>
              <a:rPr lang="en" u="sng">
                <a:solidFill>
                  <a:schemeClr val="lt1"/>
                </a:solidFill>
                <a:latin typeface="Oswald SemiBold"/>
                <a:ea typeface="Oswald SemiBold"/>
                <a:cs typeface="Oswald SemiBold"/>
                <a:sym typeface="Oswald SemiBold"/>
              </a:rPr>
              <a:t>Meeting Guide</a:t>
            </a:r>
            <a:endParaRPr u="sng">
              <a:solidFill>
                <a:schemeClr val="lt1"/>
              </a:solidFill>
              <a:latin typeface="Oswald SemiBold"/>
              <a:ea typeface="Oswald SemiBold"/>
              <a:cs typeface="Oswald SemiBold"/>
              <a:sym typeface="Oswald SemiBold"/>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solidFill>
                  <a:schemeClr val="lt1"/>
                </a:solidFill>
                <a:latin typeface="Oswald SemiBold"/>
                <a:ea typeface="Oswald SemiBold"/>
                <a:cs typeface="Oswald SemiBold"/>
                <a:sym typeface="Oswald SemiBold"/>
              </a:rPr>
              <a:t>Our meetings occur twice a month.  We have homeroom representatives  in 4th and 5th grade.  They come to meetings once a month and report ideas from their homerooms.  Our other meetings are with Dr. Ramoundos and Mr. Quinn. We give them updates and ideas for them to approve.</a:t>
            </a: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Clr>
                <a:schemeClr val="dk1"/>
              </a:buClr>
              <a:buSzPts val="1100"/>
              <a:buFont typeface="Arial"/>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Clr>
                <a:schemeClr val="dk1"/>
              </a:buClr>
              <a:buSzPts val="1100"/>
              <a:buFont typeface="Arial"/>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Clr>
                <a:schemeClr val="dk1"/>
              </a:buClr>
              <a:buSzPts val="1100"/>
              <a:buFont typeface="Arial"/>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Clr>
                <a:schemeClr val="dk1"/>
              </a:buClr>
              <a:buSzPts val="1100"/>
              <a:buFont typeface="Arial"/>
              <a:buNone/>
            </a:pPr>
            <a:r>
              <a:rPr lang="en" sz="1000">
                <a:solidFill>
                  <a:schemeClr val="lt1"/>
                </a:solidFill>
                <a:latin typeface="Oswald SemiBold"/>
                <a:ea typeface="Oswald SemiBold"/>
                <a:cs typeface="Oswald SemiBold"/>
                <a:sym typeface="Oswald SemiBold"/>
              </a:rPr>
              <a:t>AB</a:t>
            </a:r>
            <a:endParaRPr sz="1000">
              <a:solidFill>
                <a:schemeClr val="lt1"/>
              </a:solidFill>
              <a:latin typeface="Oswald SemiBold"/>
              <a:ea typeface="Oswald SemiBold"/>
              <a:cs typeface="Oswald SemiBold"/>
              <a:sym typeface="Oswald SemiBold"/>
            </a:endParaRPr>
          </a:p>
          <a:p>
            <a:pPr marL="0" lvl="0" indent="0" algn="l" rtl="0">
              <a:spcBef>
                <a:spcPts val="1200"/>
              </a:spcBef>
              <a:spcAft>
                <a:spcPts val="1200"/>
              </a:spcAft>
              <a:buNone/>
            </a:pPr>
            <a:endParaRPr>
              <a:solidFill>
                <a:schemeClr val="dk1"/>
              </a:solidFill>
              <a:latin typeface="Oswald SemiBold"/>
              <a:ea typeface="Oswald SemiBold"/>
              <a:cs typeface="Oswald SemiBold"/>
              <a:sym typeface="Oswald SemiBold"/>
            </a:endParaRPr>
          </a:p>
        </p:txBody>
      </p:sp>
      <p:pic>
        <p:nvPicPr>
          <p:cNvPr id="72" name="Google Shape;72;p15"/>
          <p:cNvPicPr preferRelativeResize="0"/>
          <p:nvPr/>
        </p:nvPicPr>
        <p:blipFill>
          <a:blip r:embed="rId3">
            <a:alphaModFix/>
          </a:blip>
          <a:stretch>
            <a:fillRect/>
          </a:stretch>
        </p:blipFill>
        <p:spPr>
          <a:xfrm>
            <a:off x="7200101" y="2685300"/>
            <a:ext cx="1842450" cy="2384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457200" lvl="0" indent="457200" algn="ctr" rtl="0">
              <a:spcBef>
                <a:spcPts val="0"/>
              </a:spcBef>
              <a:spcAft>
                <a:spcPts val="0"/>
              </a:spcAft>
              <a:buNone/>
            </a:pPr>
            <a:r>
              <a:rPr lang="en" u="sng" dirty="0">
                <a:solidFill>
                  <a:schemeClr val="lt1"/>
                </a:solidFill>
                <a:latin typeface="Oswald SemiBold"/>
                <a:ea typeface="Oswald SemiBold"/>
                <a:cs typeface="Oswald SemiBold"/>
                <a:sym typeface="Oswald SemiBold"/>
              </a:rPr>
              <a:t>Current Projects</a:t>
            </a:r>
            <a:endParaRPr u="sng" dirty="0">
              <a:solidFill>
                <a:schemeClr val="lt1"/>
              </a:solidFill>
              <a:latin typeface="Oswald SemiBold"/>
              <a:ea typeface="Oswald SemiBold"/>
              <a:cs typeface="Oswald SemiBold"/>
              <a:sym typeface="Oswald SemiBold"/>
            </a:endParaRPr>
          </a:p>
        </p:txBody>
      </p:sp>
      <p:sp>
        <p:nvSpPr>
          <p:cNvPr id="78" name="Google Shape;78;p16"/>
          <p:cNvSpPr txBox="1">
            <a:spLocks noGrp="1"/>
          </p:cNvSpPr>
          <p:nvPr>
            <p:ph type="body" idx="1"/>
          </p:nvPr>
        </p:nvSpPr>
        <p:spPr>
          <a:xfrm>
            <a:off x="202250" y="1270700"/>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lt1"/>
              </a:buClr>
              <a:buSzPts val="1800"/>
              <a:buFont typeface="Oswald SemiBold"/>
              <a:buChar char="-"/>
            </a:pPr>
            <a:r>
              <a:rPr lang="en" dirty="0">
                <a:solidFill>
                  <a:schemeClr val="lt1"/>
                </a:solidFill>
                <a:latin typeface="Oswald SemiBold"/>
                <a:ea typeface="Oswald SemiBold"/>
                <a:cs typeface="Oswald SemiBold"/>
                <a:sym typeface="Oswald SemiBold"/>
              </a:rPr>
              <a:t>Bottle Cap E.C.O.P. Project</a:t>
            </a:r>
            <a:endParaRPr dirty="0">
              <a:solidFill>
                <a:schemeClr val="lt1"/>
              </a:solidFill>
              <a:latin typeface="Oswald SemiBold"/>
              <a:ea typeface="Oswald SemiBold"/>
              <a:cs typeface="Oswald SemiBold"/>
              <a:sym typeface="Oswald SemiBold"/>
            </a:endParaRPr>
          </a:p>
          <a:p>
            <a:pPr marL="457200" lvl="0" indent="-342900" algn="l" rtl="0">
              <a:lnSpc>
                <a:spcPct val="150000"/>
              </a:lnSpc>
              <a:spcBef>
                <a:spcPts val="0"/>
              </a:spcBef>
              <a:spcAft>
                <a:spcPts val="0"/>
              </a:spcAft>
              <a:buClr>
                <a:schemeClr val="lt1"/>
              </a:buClr>
              <a:buSzPts val="1800"/>
              <a:buFont typeface="Oswald SemiBold"/>
              <a:buChar char="-"/>
            </a:pPr>
            <a:r>
              <a:rPr lang="en" dirty="0">
                <a:solidFill>
                  <a:schemeClr val="lt1"/>
                </a:solidFill>
                <a:latin typeface="Oswald SemiBold"/>
                <a:ea typeface="Oswald SemiBold"/>
                <a:cs typeface="Oswald SemiBold"/>
                <a:sym typeface="Oswald SemiBold"/>
              </a:rPr>
              <a:t>Book Swap/Read Across America</a:t>
            </a:r>
            <a:endParaRPr dirty="0">
              <a:solidFill>
                <a:schemeClr val="lt1"/>
              </a:solidFill>
              <a:latin typeface="Oswald SemiBold"/>
              <a:ea typeface="Oswald SemiBold"/>
              <a:cs typeface="Oswald SemiBold"/>
              <a:sym typeface="Oswald SemiBold"/>
            </a:endParaRPr>
          </a:p>
          <a:p>
            <a:pPr marL="457200" lvl="0" indent="-342900" algn="l" rtl="0">
              <a:lnSpc>
                <a:spcPct val="150000"/>
              </a:lnSpc>
              <a:spcBef>
                <a:spcPts val="0"/>
              </a:spcBef>
              <a:spcAft>
                <a:spcPts val="0"/>
              </a:spcAft>
              <a:buClr>
                <a:schemeClr val="lt1"/>
              </a:buClr>
              <a:buSzPts val="1800"/>
              <a:buFont typeface="Oswald SemiBold"/>
              <a:buChar char="-"/>
            </a:pPr>
            <a:r>
              <a:rPr lang="en" dirty="0">
                <a:solidFill>
                  <a:schemeClr val="lt1"/>
                </a:solidFill>
                <a:latin typeface="Oswald SemiBold"/>
                <a:ea typeface="Oswald SemiBold"/>
                <a:cs typeface="Oswald SemiBold"/>
                <a:sym typeface="Oswald SemiBold"/>
              </a:rPr>
              <a:t>Magic Mailbox</a:t>
            </a:r>
            <a:endParaRPr dirty="0">
              <a:solidFill>
                <a:schemeClr val="lt1"/>
              </a:solidFill>
              <a:latin typeface="Oswald SemiBold"/>
              <a:ea typeface="Oswald SemiBold"/>
              <a:cs typeface="Oswald SemiBold"/>
              <a:sym typeface="Oswald SemiBold"/>
            </a:endParaRPr>
          </a:p>
          <a:p>
            <a:pPr marL="457200" lvl="0" indent="-342900" algn="l" rtl="0">
              <a:lnSpc>
                <a:spcPct val="150000"/>
              </a:lnSpc>
              <a:spcBef>
                <a:spcPts val="0"/>
              </a:spcBef>
              <a:spcAft>
                <a:spcPts val="0"/>
              </a:spcAft>
              <a:buClr>
                <a:schemeClr val="lt1"/>
              </a:buClr>
              <a:buSzPts val="1800"/>
              <a:buFont typeface="Oswald SemiBold"/>
              <a:buChar char="-"/>
            </a:pPr>
            <a:r>
              <a:rPr lang="en" dirty="0">
                <a:solidFill>
                  <a:schemeClr val="lt1"/>
                </a:solidFill>
                <a:latin typeface="Oswald SemiBold"/>
                <a:ea typeface="Oswald SemiBold"/>
                <a:cs typeface="Oswald SemiBold"/>
                <a:sym typeface="Oswald SemiBold"/>
              </a:rPr>
              <a:t>Swing Set</a:t>
            </a:r>
            <a:endParaRPr dirty="0">
              <a:solidFill>
                <a:schemeClr val="lt1"/>
              </a:solidFill>
              <a:latin typeface="Oswald SemiBold"/>
              <a:ea typeface="Oswald SemiBold"/>
              <a:cs typeface="Oswald SemiBold"/>
              <a:sym typeface="Oswald SemiBold"/>
            </a:endParaRPr>
          </a:p>
          <a:p>
            <a:pPr marL="457200" lvl="0" indent="-342900" algn="l" rtl="0">
              <a:lnSpc>
                <a:spcPct val="150000"/>
              </a:lnSpc>
              <a:spcBef>
                <a:spcPts val="0"/>
              </a:spcBef>
              <a:spcAft>
                <a:spcPts val="0"/>
              </a:spcAft>
              <a:buClr>
                <a:schemeClr val="lt1"/>
              </a:buClr>
              <a:buSzPts val="1800"/>
              <a:buFont typeface="Oswald SemiBold"/>
              <a:buChar char="-"/>
            </a:pPr>
            <a:r>
              <a:rPr lang="en" dirty="0">
                <a:solidFill>
                  <a:schemeClr val="lt1"/>
                </a:solidFill>
                <a:latin typeface="Oswald SemiBold"/>
                <a:ea typeface="Oswald SemiBold"/>
                <a:cs typeface="Oswald SemiBold"/>
                <a:sym typeface="Oswald SemiBold"/>
              </a:rPr>
              <a:t>Fundraisers</a:t>
            </a:r>
            <a:endParaRPr dirty="0">
              <a:solidFill>
                <a:schemeClr val="lt1"/>
              </a:solidFill>
              <a:latin typeface="Oswald SemiBold"/>
              <a:ea typeface="Oswald SemiBold"/>
              <a:cs typeface="Oswald SemiBold"/>
              <a:sym typeface="Oswald SemiBold"/>
            </a:endParaRPr>
          </a:p>
        </p:txBody>
      </p:sp>
      <p:pic>
        <p:nvPicPr>
          <p:cNvPr id="79" name="Google Shape;79;p16"/>
          <p:cNvPicPr preferRelativeResize="0"/>
          <p:nvPr/>
        </p:nvPicPr>
        <p:blipFill>
          <a:blip r:embed="rId3">
            <a:alphaModFix/>
          </a:blip>
          <a:stretch>
            <a:fillRect/>
          </a:stretch>
        </p:blipFill>
        <p:spPr>
          <a:xfrm>
            <a:off x="6789975" y="2789475"/>
            <a:ext cx="2354025" cy="235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2743200" lvl="0" indent="457200" algn="l" rtl="0">
              <a:spcBef>
                <a:spcPts val="0"/>
              </a:spcBef>
              <a:spcAft>
                <a:spcPts val="0"/>
              </a:spcAft>
              <a:buNone/>
            </a:pPr>
            <a:r>
              <a:rPr lang="en" u="sng">
                <a:solidFill>
                  <a:schemeClr val="lt1"/>
                </a:solidFill>
                <a:latin typeface="Oswald SemiBold"/>
                <a:ea typeface="Oswald SemiBold"/>
                <a:cs typeface="Oswald SemiBold"/>
                <a:sym typeface="Oswald SemiBold"/>
              </a:rPr>
              <a:t>Swingset Project</a:t>
            </a:r>
            <a:endParaRPr u="sng">
              <a:solidFill>
                <a:schemeClr val="lt1"/>
              </a:solidFill>
              <a:latin typeface="Oswald SemiBold"/>
              <a:ea typeface="Oswald SemiBold"/>
              <a:cs typeface="Oswald SemiBold"/>
              <a:sym typeface="Oswald SemiBold"/>
            </a:endParaRPr>
          </a:p>
        </p:txBody>
      </p:sp>
      <p:pic>
        <p:nvPicPr>
          <p:cNvPr id="85" name="Google Shape;85;p17"/>
          <p:cNvPicPr preferRelativeResize="0"/>
          <p:nvPr/>
        </p:nvPicPr>
        <p:blipFill>
          <a:blip r:embed="rId3">
            <a:alphaModFix/>
          </a:blip>
          <a:stretch>
            <a:fillRect/>
          </a:stretch>
        </p:blipFill>
        <p:spPr>
          <a:xfrm>
            <a:off x="7243025" y="3280450"/>
            <a:ext cx="1789100" cy="1731825"/>
          </a:xfrm>
          <a:prstGeom prst="rect">
            <a:avLst/>
          </a:prstGeom>
          <a:noFill/>
          <a:ln>
            <a:noFill/>
          </a:ln>
        </p:spPr>
      </p:pic>
      <p:sp>
        <p:nvSpPr>
          <p:cNvPr id="86" name="Google Shape;86;p17"/>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lt1"/>
                </a:solidFill>
                <a:latin typeface="Oswald SemiBold"/>
                <a:ea typeface="Oswald SemiBold"/>
                <a:cs typeface="Oswald SemiBold"/>
                <a:sym typeface="Oswald SemiBold"/>
              </a:rPr>
              <a:t>We have ordered swings for the playground here at Manoa. A 3rd grader, Liam Reilly, presented this idea to the School Board because all of the other elementary schools in the district have swings. We polled all Manoa students for playground requests and swings were the most popular.  Our goal is to make sure every Manoa scholar is happy, and by putting swings in, they will have something new to enjoy. We are very excited to finally have this project happening after years of asking. We think it will be life changing to the kids here. </a:t>
            </a: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r>
              <a:rPr lang="en" sz="1200">
                <a:solidFill>
                  <a:schemeClr val="lt1"/>
                </a:solidFill>
                <a:latin typeface="Oswald SemiBold"/>
                <a:ea typeface="Oswald SemiBold"/>
                <a:cs typeface="Oswald SemiBold"/>
                <a:sym typeface="Oswald SemiBold"/>
              </a:rPr>
              <a:t>CB</a:t>
            </a:r>
            <a:endParaRPr sz="1200">
              <a:solidFill>
                <a:schemeClr val="lt1"/>
              </a:solidFill>
              <a:latin typeface="Oswald SemiBold"/>
              <a:ea typeface="Oswald SemiBold"/>
              <a:cs typeface="Oswald SemiBold"/>
              <a:sym typeface="Oswald SemiBold"/>
            </a:endParaRPr>
          </a:p>
          <a:p>
            <a:pPr marL="0" lvl="0" indent="0" algn="l" rtl="0">
              <a:spcBef>
                <a:spcPts val="1200"/>
              </a:spcBef>
              <a:spcAft>
                <a:spcPts val="1200"/>
              </a:spcAft>
              <a:buNone/>
            </a:pPr>
            <a:endParaRPr>
              <a:solidFill>
                <a:schemeClr val="dk1"/>
              </a:solidFill>
              <a:latin typeface="Oswald SemiBold"/>
              <a:ea typeface="Oswald SemiBold"/>
              <a:cs typeface="Oswald SemiBold"/>
              <a:sym typeface="Oswald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2743200" lvl="0" indent="0" algn="l" rtl="0">
              <a:spcBef>
                <a:spcPts val="0"/>
              </a:spcBef>
              <a:spcAft>
                <a:spcPts val="0"/>
              </a:spcAft>
              <a:buNone/>
            </a:pPr>
            <a:r>
              <a:rPr lang="en" u="sng">
                <a:solidFill>
                  <a:schemeClr val="lt1"/>
                </a:solidFill>
                <a:latin typeface="Oswald SemiBold"/>
                <a:ea typeface="Oswald SemiBold"/>
                <a:cs typeface="Oswald SemiBold"/>
                <a:sym typeface="Oswald SemiBold"/>
              </a:rPr>
              <a:t>Bottle Cap Project</a:t>
            </a:r>
            <a:endParaRPr u="sng">
              <a:solidFill>
                <a:schemeClr val="lt1"/>
              </a:solidFill>
              <a:latin typeface="Oswald SemiBold"/>
              <a:ea typeface="Oswald SemiBold"/>
              <a:cs typeface="Oswald SemiBold"/>
              <a:sym typeface="Oswald SemiBold"/>
            </a:endParaRPr>
          </a:p>
        </p:txBody>
      </p:sp>
      <p:sp>
        <p:nvSpPr>
          <p:cNvPr id="92" name="Google Shape;92;p18"/>
          <p:cNvSpPr txBox="1">
            <a:spLocks noGrp="1"/>
          </p:cNvSpPr>
          <p:nvPr>
            <p:ph type="body" idx="1"/>
          </p:nvPr>
        </p:nvSpPr>
        <p:spPr>
          <a:xfrm>
            <a:off x="311700" y="1177750"/>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lt1"/>
                </a:solidFill>
                <a:latin typeface="Oswald SemiBold"/>
                <a:ea typeface="Oswald SemiBold"/>
                <a:cs typeface="Oswald SemiBold"/>
                <a:sym typeface="Oswald SemiBold"/>
              </a:rPr>
              <a:t>As you most likely know, we have been collecting bottle caps in hopes to reach our goal of 127 lbs, to purchase a bench. So far, we have about 78 lbs, and we hope to collect as many more as possible. Once we finish collecting, we will send the caps off to be melted into a new bench that we will put somewhere around the school. This initiative will help our environment and prevent plastic from ending up in the ocean. Thank you for donating!</a:t>
            </a: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dk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dk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dk1"/>
              </a:solidFill>
              <a:latin typeface="Oswald SemiBold"/>
              <a:ea typeface="Oswald SemiBold"/>
              <a:cs typeface="Oswald SemiBold"/>
              <a:sym typeface="Oswald SemiBold"/>
            </a:endParaRPr>
          </a:p>
          <a:p>
            <a:pPr marL="0" lvl="0" indent="0" algn="l" rtl="0">
              <a:spcBef>
                <a:spcPts val="1200"/>
              </a:spcBef>
              <a:spcAft>
                <a:spcPts val="1200"/>
              </a:spcAft>
              <a:buNone/>
            </a:pPr>
            <a:r>
              <a:rPr lang="en" sz="1100">
                <a:solidFill>
                  <a:schemeClr val="lt1"/>
                </a:solidFill>
                <a:latin typeface="Oswald SemiBold"/>
                <a:ea typeface="Oswald SemiBold"/>
                <a:cs typeface="Oswald SemiBold"/>
                <a:sym typeface="Oswald SemiBold"/>
              </a:rPr>
              <a:t>AI</a:t>
            </a:r>
            <a:r>
              <a:rPr lang="en">
                <a:solidFill>
                  <a:schemeClr val="dk1"/>
                </a:solidFill>
                <a:latin typeface="Oswald SemiBold"/>
                <a:ea typeface="Oswald SemiBold"/>
                <a:cs typeface="Oswald SemiBold"/>
                <a:sym typeface="Oswald SemiBold"/>
              </a:rPr>
              <a:t> </a:t>
            </a:r>
            <a:endParaRPr>
              <a:solidFill>
                <a:schemeClr val="dk1"/>
              </a:solidFill>
              <a:latin typeface="Oswald SemiBold"/>
              <a:ea typeface="Oswald SemiBold"/>
              <a:cs typeface="Oswald SemiBold"/>
              <a:sym typeface="Oswald SemiBold"/>
            </a:endParaRPr>
          </a:p>
        </p:txBody>
      </p:sp>
      <p:pic>
        <p:nvPicPr>
          <p:cNvPr id="93" name="Google Shape;93;p18"/>
          <p:cNvPicPr preferRelativeResize="0"/>
          <p:nvPr/>
        </p:nvPicPr>
        <p:blipFill>
          <a:blip r:embed="rId3">
            <a:alphaModFix/>
          </a:blip>
          <a:stretch>
            <a:fillRect/>
          </a:stretch>
        </p:blipFill>
        <p:spPr>
          <a:xfrm>
            <a:off x="5747225" y="3121600"/>
            <a:ext cx="3205901" cy="1930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1828800" lvl="0" indent="457200" algn="l" rtl="0">
              <a:spcBef>
                <a:spcPts val="0"/>
              </a:spcBef>
              <a:spcAft>
                <a:spcPts val="0"/>
              </a:spcAft>
              <a:buNone/>
            </a:pPr>
            <a:r>
              <a:rPr lang="en" u="sng">
                <a:solidFill>
                  <a:schemeClr val="lt1"/>
                </a:solidFill>
                <a:latin typeface="Oswald SemiBold"/>
                <a:ea typeface="Oswald SemiBold"/>
                <a:cs typeface="Oswald SemiBold"/>
                <a:sym typeface="Oswald SemiBold"/>
              </a:rPr>
              <a:t>Our Meeting With Ms. Taddei</a:t>
            </a:r>
            <a:endParaRPr u="sng">
              <a:solidFill>
                <a:schemeClr val="lt1"/>
              </a:solidFill>
              <a:latin typeface="Oswald SemiBold"/>
              <a:ea typeface="Oswald SemiBold"/>
              <a:cs typeface="Oswald SemiBold"/>
              <a:sym typeface="Oswald SemiBold"/>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Oswald SemiBold"/>
                <a:ea typeface="Oswald SemiBold"/>
                <a:cs typeface="Oswald SemiBold"/>
                <a:sym typeface="Oswald SemiBold"/>
              </a:rPr>
              <a:t>A lot of our student council meetings have revolved around lunch issues. Therefore, we set up a meeting with Ms. Taddei who is in charge of food services for the district. We discussed these issues and began working on solutions. </a:t>
            </a: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r>
              <a:rPr lang="en">
                <a:solidFill>
                  <a:schemeClr val="lt1"/>
                </a:solidFill>
                <a:latin typeface="Oswald SemiBold"/>
                <a:ea typeface="Oswald SemiBold"/>
                <a:cs typeface="Oswald SemiBold"/>
                <a:sym typeface="Oswald SemiBold"/>
              </a:rPr>
              <a:t>These issue include:</a:t>
            </a:r>
            <a:endParaRPr>
              <a:solidFill>
                <a:schemeClr val="lt1"/>
              </a:solidFill>
              <a:latin typeface="Oswald SemiBold"/>
              <a:ea typeface="Oswald SemiBold"/>
              <a:cs typeface="Oswald SemiBold"/>
              <a:sym typeface="Oswald SemiBold"/>
            </a:endParaRPr>
          </a:p>
          <a:p>
            <a:pPr marL="457200" lvl="0" indent="-342900" algn="l" rtl="0">
              <a:spcBef>
                <a:spcPts val="1200"/>
              </a:spcBef>
              <a:spcAft>
                <a:spcPts val="0"/>
              </a:spcAft>
              <a:buClr>
                <a:schemeClr val="lt1"/>
              </a:buClr>
              <a:buSzPts val="1800"/>
              <a:buFont typeface="Oswald SemiBold"/>
              <a:buChar char="-"/>
            </a:pPr>
            <a:r>
              <a:rPr lang="en">
                <a:solidFill>
                  <a:schemeClr val="lt1"/>
                </a:solidFill>
                <a:latin typeface="Oswald SemiBold"/>
                <a:ea typeface="Oswald SemiBold"/>
                <a:cs typeface="Oswald SemiBold"/>
                <a:sym typeface="Oswald SemiBold"/>
              </a:rPr>
              <a:t>Sporks are a choking hazard </a:t>
            </a:r>
            <a:endParaRPr>
              <a:solidFill>
                <a:schemeClr val="lt1"/>
              </a:solidFill>
              <a:latin typeface="Oswald SemiBold"/>
              <a:ea typeface="Oswald SemiBold"/>
              <a:cs typeface="Oswald SemiBold"/>
              <a:sym typeface="Oswald SemiBold"/>
            </a:endParaRPr>
          </a:p>
          <a:p>
            <a:pPr marL="457200" lvl="0" indent="-342900" algn="l" rtl="0">
              <a:spcBef>
                <a:spcPts val="0"/>
              </a:spcBef>
              <a:spcAft>
                <a:spcPts val="0"/>
              </a:spcAft>
              <a:buClr>
                <a:schemeClr val="lt1"/>
              </a:buClr>
              <a:buSzPts val="1800"/>
              <a:buFont typeface="Oswald SemiBold"/>
              <a:buChar char="-"/>
            </a:pPr>
            <a:r>
              <a:rPr lang="en">
                <a:solidFill>
                  <a:schemeClr val="lt1"/>
                </a:solidFill>
                <a:latin typeface="Oswald SemiBold"/>
                <a:ea typeface="Oswald SemiBold"/>
                <a:cs typeface="Oswald SemiBold"/>
                <a:sym typeface="Oswald SemiBold"/>
              </a:rPr>
              <a:t>Not enough snacks to meet the demands </a:t>
            </a:r>
            <a:endParaRPr>
              <a:solidFill>
                <a:schemeClr val="lt1"/>
              </a:solidFill>
              <a:latin typeface="Oswald SemiBold"/>
              <a:ea typeface="Oswald SemiBold"/>
              <a:cs typeface="Oswald SemiBold"/>
              <a:sym typeface="Oswald SemiBold"/>
            </a:endParaRPr>
          </a:p>
          <a:p>
            <a:pPr marL="457200" lvl="0" indent="-342900" algn="l" rtl="0">
              <a:spcBef>
                <a:spcPts val="0"/>
              </a:spcBef>
              <a:spcAft>
                <a:spcPts val="0"/>
              </a:spcAft>
              <a:buClr>
                <a:schemeClr val="lt1"/>
              </a:buClr>
              <a:buSzPts val="1800"/>
              <a:buFont typeface="Oswald SemiBold"/>
              <a:buChar char="-"/>
            </a:pPr>
            <a:r>
              <a:rPr lang="en">
                <a:solidFill>
                  <a:schemeClr val="lt1"/>
                </a:solidFill>
                <a:latin typeface="Oswald SemiBold"/>
                <a:ea typeface="Oswald SemiBold"/>
                <a:cs typeface="Oswald SemiBold"/>
                <a:sym typeface="Oswald SemiBold"/>
              </a:rPr>
              <a:t>Food and beverage temperatures</a:t>
            </a:r>
            <a:endParaRPr>
              <a:solidFill>
                <a:schemeClr val="lt1"/>
              </a:solidFill>
              <a:latin typeface="Oswald SemiBold"/>
              <a:ea typeface="Oswald SemiBold"/>
              <a:cs typeface="Oswald SemiBold"/>
              <a:sym typeface="Oswald SemiBold"/>
            </a:endParaRPr>
          </a:p>
          <a:p>
            <a:pPr marL="457200" lvl="0" indent="-342900" algn="l" rtl="0">
              <a:spcBef>
                <a:spcPts val="0"/>
              </a:spcBef>
              <a:spcAft>
                <a:spcPts val="0"/>
              </a:spcAft>
              <a:buClr>
                <a:schemeClr val="lt1"/>
              </a:buClr>
              <a:buSzPts val="1800"/>
              <a:buFont typeface="Oswald SemiBold"/>
              <a:buChar char="-"/>
            </a:pPr>
            <a:r>
              <a:rPr lang="en">
                <a:solidFill>
                  <a:schemeClr val="lt1"/>
                </a:solidFill>
                <a:latin typeface="Oswald SemiBold"/>
                <a:ea typeface="Oswald SemiBold"/>
                <a:cs typeface="Oswald SemiBold"/>
                <a:sym typeface="Oswald SemiBold"/>
              </a:rPr>
              <a:t>Gluten free option require parent contact </a:t>
            </a:r>
            <a:endParaRPr>
              <a:solidFill>
                <a:schemeClr val="lt1"/>
              </a:solidFill>
              <a:latin typeface="Oswald SemiBold"/>
              <a:ea typeface="Oswald SemiBold"/>
              <a:cs typeface="Oswald SemiBold"/>
              <a:sym typeface="Oswald SemiBold"/>
            </a:endParaRPr>
          </a:p>
          <a:p>
            <a:pPr marL="457200" lvl="0" indent="-342900" algn="l" rtl="0">
              <a:spcBef>
                <a:spcPts val="0"/>
              </a:spcBef>
              <a:spcAft>
                <a:spcPts val="0"/>
              </a:spcAft>
              <a:buClr>
                <a:schemeClr val="lt1"/>
              </a:buClr>
              <a:buSzPts val="1800"/>
              <a:buFont typeface="Oswald SemiBold"/>
              <a:buChar char="-"/>
            </a:pPr>
            <a:r>
              <a:rPr lang="en">
                <a:solidFill>
                  <a:schemeClr val="lt1"/>
                </a:solidFill>
                <a:latin typeface="Oswald SemiBold"/>
                <a:ea typeface="Oswald SemiBold"/>
                <a:cs typeface="Oswald SemiBold"/>
                <a:sym typeface="Oswald SemiBold"/>
              </a:rPr>
              <a:t>More vegetarian food options</a:t>
            </a:r>
            <a:endParaRPr>
              <a:solidFill>
                <a:schemeClr val="lt1"/>
              </a:solidFill>
              <a:latin typeface="Oswald SemiBold"/>
              <a:ea typeface="Oswald SemiBold"/>
              <a:cs typeface="Oswald SemiBold"/>
              <a:sym typeface="Oswald SemiBold"/>
            </a:endParaRPr>
          </a:p>
        </p:txBody>
      </p:sp>
      <p:pic>
        <p:nvPicPr>
          <p:cNvPr id="100" name="Google Shape;100;p19"/>
          <p:cNvPicPr preferRelativeResize="0"/>
          <p:nvPr/>
        </p:nvPicPr>
        <p:blipFill>
          <a:blip r:embed="rId3">
            <a:alphaModFix/>
          </a:blip>
          <a:stretch>
            <a:fillRect/>
          </a:stretch>
        </p:blipFill>
        <p:spPr>
          <a:xfrm>
            <a:off x="6562670" y="2784026"/>
            <a:ext cx="2581325" cy="2359475"/>
          </a:xfrm>
          <a:prstGeom prst="rect">
            <a:avLst/>
          </a:prstGeom>
          <a:noFill/>
          <a:ln>
            <a:noFill/>
          </a:ln>
        </p:spPr>
      </p:pic>
      <p:sp>
        <p:nvSpPr>
          <p:cNvPr id="101" name="Google Shape;101;p19"/>
          <p:cNvSpPr txBox="1"/>
          <p:nvPr/>
        </p:nvSpPr>
        <p:spPr>
          <a:xfrm>
            <a:off x="559350" y="4535525"/>
            <a:ext cx="1009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AB</a:t>
            </a:r>
            <a:endParaRPr sz="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3200400" lvl="0" indent="0" algn="l" rtl="0">
              <a:spcBef>
                <a:spcPts val="0"/>
              </a:spcBef>
              <a:spcAft>
                <a:spcPts val="0"/>
              </a:spcAft>
              <a:buNone/>
            </a:pPr>
            <a:r>
              <a:rPr lang="en" u="sng">
                <a:solidFill>
                  <a:schemeClr val="lt1"/>
                </a:solidFill>
                <a:latin typeface="Oswald SemiBold"/>
                <a:ea typeface="Oswald SemiBold"/>
                <a:cs typeface="Oswald SemiBold"/>
                <a:sym typeface="Oswald SemiBold"/>
              </a:rPr>
              <a:t>Book Swap</a:t>
            </a:r>
            <a:endParaRPr u="sng">
              <a:solidFill>
                <a:schemeClr val="lt1"/>
              </a:solidFill>
              <a:latin typeface="Oswald SemiBold"/>
              <a:ea typeface="Oswald SemiBold"/>
              <a:cs typeface="Oswald SemiBold"/>
              <a:sym typeface="Oswald SemiBold"/>
            </a:endParaRPr>
          </a:p>
        </p:txBody>
      </p:sp>
      <p:sp>
        <p:nvSpPr>
          <p:cNvPr id="107" name="Google Shape;10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lt1"/>
                </a:solidFill>
                <a:latin typeface="Oswald SemiBold"/>
                <a:ea typeface="Oswald SemiBold"/>
                <a:cs typeface="Oswald SemiBold"/>
                <a:sym typeface="Oswald SemiBold"/>
              </a:rPr>
              <a:t>We are collecting a book from each student this week. On Read Across America Day (March 2), students will get to browse the selection and choose a book. We will sort the books by levels and have a book for every student at an appropriate level of reading. Each student will get to take home a ‘new’ book! We are doing this to share our love of reading and recycle books instead of throwing them away.  </a:t>
            </a: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1200"/>
              </a:spcAft>
              <a:buNone/>
            </a:pPr>
            <a:r>
              <a:rPr lang="en" sz="900">
                <a:solidFill>
                  <a:schemeClr val="lt1"/>
                </a:solidFill>
                <a:latin typeface="Oswald SemiBold"/>
                <a:ea typeface="Oswald SemiBold"/>
                <a:cs typeface="Oswald SemiBold"/>
                <a:sym typeface="Oswald SemiBold"/>
              </a:rPr>
              <a:t>LP</a:t>
            </a:r>
            <a:endParaRPr sz="900">
              <a:solidFill>
                <a:schemeClr val="lt1"/>
              </a:solidFill>
              <a:latin typeface="Oswald SemiBold"/>
              <a:ea typeface="Oswald SemiBold"/>
              <a:cs typeface="Oswald SemiBold"/>
              <a:sym typeface="Oswald SemiBold"/>
            </a:endParaRPr>
          </a:p>
        </p:txBody>
      </p:sp>
      <p:pic>
        <p:nvPicPr>
          <p:cNvPr id="108" name="Google Shape;108;p20"/>
          <p:cNvPicPr preferRelativeResize="0"/>
          <p:nvPr/>
        </p:nvPicPr>
        <p:blipFill>
          <a:blip r:embed="rId3">
            <a:alphaModFix/>
          </a:blip>
          <a:stretch>
            <a:fillRect/>
          </a:stretch>
        </p:blipFill>
        <p:spPr>
          <a:xfrm>
            <a:off x="7213900" y="2571750"/>
            <a:ext cx="1504944" cy="238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2743200" lvl="0" indent="457200" algn="l" rtl="0">
              <a:spcBef>
                <a:spcPts val="0"/>
              </a:spcBef>
              <a:spcAft>
                <a:spcPts val="0"/>
              </a:spcAft>
              <a:buNone/>
            </a:pPr>
            <a:r>
              <a:rPr lang="en" u="sng">
                <a:solidFill>
                  <a:schemeClr val="lt1"/>
                </a:solidFill>
                <a:latin typeface="Oswald SemiBold"/>
                <a:ea typeface="Oswald SemiBold"/>
                <a:cs typeface="Oswald SemiBold"/>
                <a:sym typeface="Oswald SemiBold"/>
              </a:rPr>
              <a:t>Magic Mailbox</a:t>
            </a:r>
            <a:endParaRPr u="sng">
              <a:solidFill>
                <a:schemeClr val="lt1"/>
              </a:solidFill>
              <a:latin typeface="Oswald SemiBold"/>
              <a:ea typeface="Oswald SemiBold"/>
              <a:cs typeface="Oswald SemiBold"/>
              <a:sym typeface="Oswald SemiBold"/>
            </a:endParaRPr>
          </a:p>
        </p:txBody>
      </p:sp>
      <p:sp>
        <p:nvSpPr>
          <p:cNvPr id="114" name="Google Shape;114;p21"/>
          <p:cNvSpPr txBox="1">
            <a:spLocks noGrp="1"/>
          </p:cNvSpPr>
          <p:nvPr>
            <p:ph type="body" idx="1"/>
          </p:nvPr>
        </p:nvSpPr>
        <p:spPr>
          <a:xfrm>
            <a:off x="311700" y="111312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150">
                <a:solidFill>
                  <a:schemeClr val="lt1"/>
                </a:solidFill>
                <a:latin typeface="Oswald SemiBold"/>
                <a:ea typeface="Oswald SemiBold"/>
                <a:cs typeface="Oswald SemiBold"/>
                <a:sym typeface="Oswald SemiBold"/>
              </a:rPr>
              <a:t>This year, we have taken on the Magic Mailbox. Our Magic Mailbox is where students put donations in our office’s mailbox.  Every two months we have a new charity. For January - February we were donating hats and gloves to Grands Stepping Up. For March, we are going to collect baby toiletries for Pathways P.A. Be on the lookout for a flyer about this! </a:t>
            </a:r>
            <a:endParaRPr sz="2150">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r>
              <a:rPr lang="en">
                <a:solidFill>
                  <a:schemeClr val="lt1"/>
                </a:solidFill>
                <a:latin typeface="Oswald SemiBold"/>
                <a:ea typeface="Oswald SemiBold"/>
                <a:cs typeface="Oswald SemiBold"/>
                <a:sym typeface="Oswald SemiBold"/>
              </a:rPr>
              <a:t>  </a:t>
            </a:r>
            <a:r>
              <a:rPr lang="en" sz="1000">
                <a:solidFill>
                  <a:schemeClr val="lt1"/>
                </a:solidFill>
                <a:latin typeface="Oswald SemiBold"/>
                <a:ea typeface="Oswald SemiBold"/>
                <a:cs typeface="Oswald SemiBold"/>
                <a:sym typeface="Oswald SemiBold"/>
              </a:rPr>
              <a:t>LP</a:t>
            </a:r>
            <a:endParaRPr sz="1000">
              <a:solidFill>
                <a:schemeClr val="lt1"/>
              </a:solidFill>
              <a:latin typeface="Oswald SemiBold"/>
              <a:ea typeface="Oswald SemiBold"/>
              <a:cs typeface="Oswald SemiBold"/>
              <a:sym typeface="Oswald SemiBold"/>
            </a:endParaRPr>
          </a:p>
          <a:p>
            <a:pPr marL="0" lvl="0" indent="0" algn="l" rtl="0">
              <a:spcBef>
                <a:spcPts val="1200"/>
              </a:spcBef>
              <a:spcAft>
                <a:spcPts val="0"/>
              </a:spcAft>
              <a:buNone/>
            </a:pPr>
            <a:endParaRPr>
              <a:solidFill>
                <a:schemeClr val="dk1"/>
              </a:solidFill>
              <a:latin typeface="Oswald SemiBold"/>
              <a:ea typeface="Oswald SemiBold"/>
              <a:cs typeface="Oswald SemiBold"/>
              <a:sym typeface="Oswald SemiBold"/>
            </a:endParaRPr>
          </a:p>
          <a:p>
            <a:pPr marL="457200" lvl="0" indent="0" algn="l" rtl="0">
              <a:spcBef>
                <a:spcPts val="1200"/>
              </a:spcBef>
              <a:spcAft>
                <a:spcPts val="1200"/>
              </a:spcAft>
              <a:buNone/>
            </a:pPr>
            <a:endParaRPr>
              <a:solidFill>
                <a:schemeClr val="dk1"/>
              </a:solidFill>
              <a:latin typeface="Oswald SemiBold"/>
              <a:ea typeface="Oswald SemiBold"/>
              <a:cs typeface="Oswald SemiBold"/>
              <a:sym typeface="Oswald SemiBold"/>
            </a:endParaRPr>
          </a:p>
        </p:txBody>
      </p:sp>
      <p:pic>
        <p:nvPicPr>
          <p:cNvPr id="115" name="Google Shape;115;p21"/>
          <p:cNvPicPr preferRelativeResize="0"/>
          <p:nvPr/>
        </p:nvPicPr>
        <p:blipFill>
          <a:blip r:embed="rId3">
            <a:alphaModFix/>
          </a:blip>
          <a:stretch>
            <a:fillRect/>
          </a:stretch>
        </p:blipFill>
        <p:spPr>
          <a:xfrm>
            <a:off x="6792950" y="2802200"/>
            <a:ext cx="2223427" cy="222342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On-screen Show (16:9)</PresentationFormat>
  <Paragraphs>81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Oswald SemiBold</vt:lpstr>
      <vt:lpstr>Arial</vt:lpstr>
      <vt:lpstr>Simple Light</vt:lpstr>
      <vt:lpstr>         Our Student Council Year   </vt:lpstr>
      <vt:lpstr>Our Vision Statement</vt:lpstr>
      <vt:lpstr>Meeting Guide</vt:lpstr>
      <vt:lpstr>Current Projects</vt:lpstr>
      <vt:lpstr>Swingset Project</vt:lpstr>
      <vt:lpstr>Bottle Cap Project</vt:lpstr>
      <vt:lpstr>Our Meeting With Ms. Taddei</vt:lpstr>
      <vt:lpstr>Book Swap</vt:lpstr>
      <vt:lpstr>Magic Mailbox</vt:lpstr>
      <vt:lpstr>Fundraisers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Student Council Year</dc:title>
  <dc:creator>KTMC</dc:creator>
  <cp:lastModifiedBy>Windows User</cp:lastModifiedBy>
  <cp:revision>2</cp:revision>
  <dcterms:modified xsi:type="dcterms:W3CDTF">2022-02-24T03:34:03Z</dcterms:modified>
</cp:coreProperties>
</file>